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Varela Round" panose="020B0600000101010101" charset="-79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9F6184-C39D-49D1-9600-FB927E92802A}">
  <a:tblStyle styleId="{8B9F6184-C39D-49D1-9600-FB927E92802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BCD72C6-9DAD-48AF-A3B4-B28BA57599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1ac45eccf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81ac45eccf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1ac45eccf_8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1" name="Google Shape;481;g81ac45eccf_8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1ac45eccf_8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81ac45eccf_8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1ac45eccf_8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2" name="Google Shape;512;g81ac45eccf_8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1ac45eccf_8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g81ac45eccf_8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1ac45eccf_8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g81ac45eccf_8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1ac45eccf_8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g81ac45eccf_8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1ac45eccf_8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g81ac45eccf_8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1ac45eccf_8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81ac45eccf_8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ac45eccf_8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5" name="Google Shape;335;g81ac45eccf_8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1ac45eccf_8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81ac45eccf_8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1ac45eccf_8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81ac45eccf_8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1ac45eccf_8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" name="Google Shape;392;g81ac45eccf_8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1ac45eccf_8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81ac45eccf_8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1ac45eccf_8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81ac45eccf_8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1ac45eccf_8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0" name="Google Shape;450;g81ac45eccf_8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1ac45eccf_8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g81ac45eccf_8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news.co.kr/news/articleView.html?idxno=22297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z.khan.co.kr/khan_art_view.html?artid=201901172055005&amp;code=9205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://www.asiatoday.co.kr/view.php?key=2020021701000973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onga.com/news/article/all/20160408/77466058/1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siatoday.co.kr/view.php?key=20200217010009733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380;p40">
            <a:extLst>
              <a:ext uri="{FF2B5EF4-FFF2-40B4-BE49-F238E27FC236}">
                <a16:creationId xmlns:a16="http://schemas.microsoft.com/office/drawing/2014/main" id="{802517D6-2959-4833-8A83-72FD803E65F8}"/>
              </a:ext>
            </a:extLst>
          </p:cNvPr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132" name="Google Shape;381;p40">
              <a:extLst>
                <a:ext uri="{FF2B5EF4-FFF2-40B4-BE49-F238E27FC236}">
                  <a16:creationId xmlns:a16="http://schemas.microsoft.com/office/drawing/2014/main" id="{4D1EFB20-367A-4F7B-95D4-A3DA6719EA44}"/>
                </a:ext>
              </a:extLst>
            </p:cNvPr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382;p40">
              <a:extLst>
                <a:ext uri="{FF2B5EF4-FFF2-40B4-BE49-F238E27FC236}">
                  <a16:creationId xmlns:a16="http://schemas.microsoft.com/office/drawing/2014/main" id="{CD2309A9-D40E-49E3-85C0-B57125B236F2}"/>
                </a:ext>
              </a:extLst>
            </p:cNvPr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383;p40">
              <a:extLst>
                <a:ext uri="{FF2B5EF4-FFF2-40B4-BE49-F238E27FC236}">
                  <a16:creationId xmlns:a16="http://schemas.microsoft.com/office/drawing/2014/main" id="{DDC72837-EF96-4AA4-A150-EF06925DD099}"/>
                </a:ext>
              </a:extLst>
            </p:cNvPr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p37"/>
          <p:cNvSpPr/>
          <p:nvPr/>
        </p:nvSpPr>
        <p:spPr>
          <a:xfrm>
            <a:off x="-281631" y="563841"/>
            <a:ext cx="3187966" cy="141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종합설계프로젝트 </a:t>
            </a: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1차 보고서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과제명 : 사각지대 위험인식 프로그램</a:t>
            </a:r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팀번호 : 4조</a:t>
            </a:r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chemeClr val="tx1"/>
                </a:solidFill>
                <a:sym typeface="Arial"/>
              </a:rPr>
              <a:t>멘토기업명 : SKT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3" cy="62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1" cy="5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/>
          <p:nvPr/>
        </p:nvSpPr>
        <p:spPr>
          <a:xfrm>
            <a:off x="2204576" y="2508925"/>
            <a:ext cx="4095370" cy="1720175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37"/>
          <p:cNvGrpSpPr/>
          <p:nvPr/>
        </p:nvGrpSpPr>
        <p:grpSpPr>
          <a:xfrm>
            <a:off x="674219" y="2378977"/>
            <a:ext cx="1677709" cy="2372693"/>
            <a:chOff x="1766" y="469"/>
            <a:chExt cx="2892" cy="4090"/>
          </a:xfrm>
        </p:grpSpPr>
        <p:sp>
          <p:nvSpPr>
            <p:cNvPr id="221" name="Google Shape;221;p37"/>
            <p:cNvSpPr/>
            <p:nvPr/>
          </p:nvSpPr>
          <p:spPr>
            <a:xfrm>
              <a:off x="2099" y="1615"/>
              <a:ext cx="990" cy="2944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2577" y="1854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2286" y="2844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1962" y="3988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2209" y="1624"/>
              <a:ext cx="882" cy="2935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3080" y="1589"/>
              <a:ext cx="998" cy="2970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3473" y="4150"/>
              <a:ext cx="486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3310" y="3569"/>
              <a:ext cx="478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3148" y="2921"/>
              <a:ext cx="427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3003" y="2366"/>
              <a:ext cx="435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2866" y="1837"/>
              <a:ext cx="376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3089" y="1588"/>
              <a:ext cx="1015" cy="2971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1766" y="1547"/>
              <a:ext cx="939" cy="3012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1868" y="1555"/>
              <a:ext cx="847" cy="3004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2696" y="1521"/>
              <a:ext cx="827" cy="3038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2705" y="1521"/>
              <a:ext cx="844" cy="3038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2820" y="1956"/>
              <a:ext cx="251" cy="321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3397" y="3228"/>
              <a:ext cx="239" cy="355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3592" y="3979"/>
              <a:ext cx="256" cy="236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2884" y="1023"/>
              <a:ext cx="460" cy="1010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3814" y="1649"/>
              <a:ext cx="708" cy="794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3164" y="1914"/>
              <a:ext cx="938" cy="2227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3618" y="513"/>
              <a:ext cx="418" cy="667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3438" y="1018"/>
              <a:ext cx="760" cy="1001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3201" y="971"/>
              <a:ext cx="374" cy="1591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3990" y="598"/>
              <a:ext cx="276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087" y="725"/>
              <a:ext cx="367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3567" y="469"/>
              <a:ext cx="411" cy="446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4240" y="753"/>
              <a:ext cx="188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4129" y="762"/>
              <a:ext cx="529" cy="640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3882" y="992"/>
              <a:ext cx="623" cy="1451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3600" y="907"/>
              <a:ext cx="197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3438" y="941"/>
              <a:ext cx="188" cy="896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888" y="1026"/>
              <a:ext cx="224" cy="708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602" y="1495"/>
              <a:ext cx="205" cy="205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6" name="Google Shape;276;p37"/>
          <p:cNvGrpSpPr/>
          <p:nvPr/>
        </p:nvGrpSpPr>
        <p:grpSpPr>
          <a:xfrm>
            <a:off x="694573" y="2378977"/>
            <a:ext cx="1655135" cy="2340769"/>
            <a:chOff x="1766" y="469"/>
            <a:chExt cx="2892" cy="4090"/>
          </a:xfrm>
        </p:grpSpPr>
        <p:sp>
          <p:nvSpPr>
            <p:cNvPr id="277" name="Google Shape;277;p37"/>
            <p:cNvSpPr/>
            <p:nvPr/>
          </p:nvSpPr>
          <p:spPr>
            <a:xfrm>
              <a:off x="2099" y="1615"/>
              <a:ext cx="990" cy="2944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577" y="1854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2286" y="2844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1962" y="3988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2209" y="1624"/>
              <a:ext cx="882" cy="2935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3080" y="1589"/>
              <a:ext cx="998" cy="2970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3473" y="4150"/>
              <a:ext cx="486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3310" y="3569"/>
              <a:ext cx="478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148" y="2921"/>
              <a:ext cx="427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3003" y="2366"/>
              <a:ext cx="435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866" y="1837"/>
              <a:ext cx="376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3089" y="1588"/>
              <a:ext cx="1015" cy="2971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766" y="1547"/>
              <a:ext cx="939" cy="3012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868" y="1555"/>
              <a:ext cx="847" cy="3004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2696" y="1521"/>
              <a:ext cx="827" cy="3038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2705" y="1521"/>
              <a:ext cx="844" cy="3038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2820" y="1956"/>
              <a:ext cx="251" cy="321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3397" y="3228"/>
              <a:ext cx="239" cy="355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3592" y="3979"/>
              <a:ext cx="256" cy="236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2884" y="1023"/>
              <a:ext cx="460" cy="1010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3814" y="1649"/>
              <a:ext cx="708" cy="794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164" y="1914"/>
              <a:ext cx="938" cy="2227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618" y="513"/>
              <a:ext cx="418" cy="667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3438" y="1018"/>
              <a:ext cx="760" cy="1001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3201" y="971"/>
              <a:ext cx="374" cy="1591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3990" y="598"/>
              <a:ext cx="276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087" y="725"/>
              <a:ext cx="367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3567" y="469"/>
              <a:ext cx="411" cy="446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4240" y="753"/>
              <a:ext cx="188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4129" y="762"/>
              <a:ext cx="529" cy="640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3882" y="992"/>
              <a:ext cx="623" cy="1451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3600" y="907"/>
              <a:ext cx="197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438" y="941"/>
              <a:ext cx="188" cy="896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3888" y="1026"/>
              <a:ext cx="224" cy="708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2602" y="1495"/>
              <a:ext cx="205" cy="205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2" name="Google Shape;332;p37"/>
          <p:cNvSpPr/>
          <p:nvPr/>
        </p:nvSpPr>
        <p:spPr>
          <a:xfrm>
            <a:off x="2888698" y="553472"/>
            <a:ext cx="3804132" cy="11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Capstone Design Project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2000" b="1" i="0" u="none" strike="noStrike" cap="none" baseline="300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ko" sz="20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Report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k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Assignment Name : </a:t>
            </a:r>
            <a:r>
              <a:rPr lang="sv-SE" altLang="ko-KR" sz="1000" kern="1200" dirty="0">
                <a:solidFill>
                  <a:schemeClr val="tx1"/>
                </a:solidFill>
              </a:rPr>
              <a:t>Blind Spot Risk Recognition Program</a:t>
            </a:r>
            <a:endParaRPr sz="1000" b="0" i="0" u="none" strike="noStrike" cap="none" dirty="0">
              <a:solidFill>
                <a:schemeClr val="tx1"/>
              </a:solidFill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ko" sz="1000" b="0" i="0" u="none" strike="noStrike" cap="none" dirty="0">
                <a:solidFill>
                  <a:schemeClr val="tx1"/>
                </a:solidFill>
                <a:sym typeface="Arial"/>
              </a:rPr>
              <a:t>Number : 4th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Mentor Company: SKT </a:t>
            </a:r>
            <a:endParaRPr sz="1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375;p39">
            <a:extLst>
              <a:ext uri="{FF2B5EF4-FFF2-40B4-BE49-F238E27FC236}">
                <a16:creationId xmlns:a16="http://schemas.microsoft.com/office/drawing/2014/main" id="{A48ADAB0-5EB4-4B17-AE2A-C18E37B722E6}"/>
              </a:ext>
            </a:extLst>
          </p:cNvPr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6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84" name="Google Shape;484;p4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7" name="Google Shape;487;p46"/>
          <p:cNvSpPr/>
          <p:nvPr/>
        </p:nvSpPr>
        <p:spPr>
          <a:xfrm>
            <a:off x="2084601" y="4392309"/>
            <a:ext cx="5048111" cy="23928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-US" altLang="ko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Seoul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“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A.I Smart Safe Alley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 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Build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http://www.slnews.co.kr/news/articleView.html?idxno=22297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Trend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934" y="646224"/>
            <a:ext cx="6098563" cy="39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924" y="1192283"/>
            <a:ext cx="2496951" cy="269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2216" y="1143921"/>
            <a:ext cx="4416097" cy="12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135" y="2400238"/>
            <a:ext cx="1870470" cy="188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7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00" name="Google Shape;500;p4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3" name="Google Shape;503;p47"/>
          <p:cNvSpPr/>
          <p:nvPr/>
        </p:nvSpPr>
        <p:spPr>
          <a:xfrm>
            <a:off x="1640218" y="4392309"/>
            <a:ext cx="5936877" cy="235021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SKT, 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Seoul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5G </a:t>
            </a:r>
            <a:r>
              <a:rPr lang="en-US" altLang="ko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Networks of Roads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‘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Smart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Driving</a:t>
            </a:r>
            <a:r>
              <a:rPr 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altLang="ko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operation from June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http://biz.khan.co.kr/khan_art_view.html?artid=201901172055005&amp;code=920501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p47" descr="“신호등 빨간색 바뀌기 5초 전” 서울 5G 도로망 ‘스마트 운전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866" y="1387436"/>
            <a:ext cx="4008597" cy="252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374" y="836289"/>
            <a:ext cx="6379369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059" y="1740209"/>
            <a:ext cx="2356666" cy="13611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Trend</a:t>
            </a:r>
            <a:endParaRPr lang="en-US" altLang="ko-KR" sz="2100" b="1" i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7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8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15" name="Google Shape;515;p4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8" name="Google Shape;518;p48"/>
          <p:cNvSpPr/>
          <p:nvPr/>
        </p:nvSpPr>
        <p:spPr>
          <a:xfrm>
            <a:off x="486413" y="133441"/>
            <a:ext cx="644161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Work Plan </a:t>
            </a:r>
            <a:r>
              <a:rPr 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 Half</a:t>
            </a:r>
            <a:endParaRPr sz="2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9" name="Google Shape;519;p48"/>
          <p:cNvGraphicFramePr/>
          <p:nvPr>
            <p:extLst>
              <p:ext uri="{D42A27DB-BD31-4B8C-83A1-F6EECF244321}">
                <p14:modId xmlns:p14="http://schemas.microsoft.com/office/powerpoint/2010/main" val="527660329"/>
              </p:ext>
            </p:extLst>
          </p:nvPr>
        </p:nvGraphicFramePr>
        <p:xfrm>
          <a:off x="794775" y="764200"/>
          <a:ext cx="6133250" cy="4010720"/>
        </p:xfrm>
        <a:graphic>
          <a:graphicData uri="http://schemas.openxmlformats.org/drawingml/2006/table">
            <a:tbl>
              <a:tblPr>
                <a:noFill/>
                <a:tableStyleId>{8B9F6184-C39D-49D1-9600-FB927E92802A}</a:tableStyleId>
              </a:tblPr>
              <a:tblGrid>
                <a:gridCol w="5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Construct Team and Brainstorm Project Subject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Consult the Mentor about Project Subject and Gauge Feasibility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Organize the Program Architecture and Draw up the project budget and Order materials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 Project Execution Plan and Prepare Interim Presentation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Check the ordered materials and Make Prototypes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5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Implement Program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0" name="Google Shape;520;p48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9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26" name="Google Shape;526;p4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4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9" name="Google Shape;529;p49"/>
          <p:cNvSpPr/>
          <p:nvPr/>
        </p:nvSpPr>
        <p:spPr>
          <a:xfrm>
            <a:off x="486413" y="132487"/>
            <a:ext cx="644161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Work Plan </a:t>
            </a:r>
            <a:r>
              <a:rPr 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 Half</a:t>
            </a:r>
            <a:endParaRPr sz="2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0" name="Google Shape;530;p49"/>
          <p:cNvGraphicFramePr/>
          <p:nvPr>
            <p:extLst>
              <p:ext uri="{D42A27DB-BD31-4B8C-83A1-F6EECF244321}">
                <p14:modId xmlns:p14="http://schemas.microsoft.com/office/powerpoint/2010/main" val="2956081249"/>
              </p:ext>
            </p:extLst>
          </p:nvPr>
        </p:nvGraphicFramePr>
        <p:xfrm>
          <a:off x="794775" y="764200"/>
          <a:ext cx="6133250" cy="3362800"/>
        </p:xfrm>
        <a:graphic>
          <a:graphicData uri="http://schemas.openxmlformats.org/drawingml/2006/table">
            <a:tbl>
              <a:tblPr>
                <a:noFill/>
                <a:tableStyleId>{8B9F6184-C39D-49D1-9600-FB927E92802A}</a:tableStyleId>
              </a:tblPr>
              <a:tblGrid>
                <a:gridCol w="5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Prepare for research paper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 the research paper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Optimize Program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 Result Report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" sz="14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Prepare Final Presentation</a:t>
                      </a:r>
                      <a:endParaRPr sz="14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1" name="Google Shape;531;p49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50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37" name="Google Shape;537;p5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0" name="Google Shape;540;p50"/>
          <p:cNvSpPr/>
          <p:nvPr/>
        </p:nvSpPr>
        <p:spPr>
          <a:xfrm>
            <a:off x="486413" y="110535"/>
            <a:ext cx="8171130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Online Process Tools </a:t>
            </a:r>
            <a:r>
              <a:rPr lang="ko" sz="18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Google Hangout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672" y="606352"/>
            <a:ext cx="735275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175" y="1075071"/>
            <a:ext cx="2765698" cy="155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7950" y="1429568"/>
            <a:ext cx="2765698" cy="120125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0"/>
          <p:cNvSpPr/>
          <p:nvPr/>
        </p:nvSpPr>
        <p:spPr>
          <a:xfrm>
            <a:off x="1386175" y="2630800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50"/>
          <p:cNvGrpSpPr/>
          <p:nvPr/>
        </p:nvGrpSpPr>
        <p:grpSpPr>
          <a:xfrm>
            <a:off x="1386172" y="2630785"/>
            <a:ext cx="2765755" cy="328194"/>
            <a:chOff x="438236" y="4167723"/>
            <a:chExt cx="3048000" cy="373032"/>
          </a:xfrm>
        </p:grpSpPr>
        <p:sp>
          <p:nvSpPr>
            <p:cNvPr id="546" name="Google Shape;546;p50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03/18 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8:00 PM</a:t>
              </a:r>
              <a:r>
                <a:rPr 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Hangout Conference</a:t>
              </a:r>
              <a:endParaRPr sz="9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50"/>
          <p:cNvSpPr/>
          <p:nvPr/>
        </p:nvSpPr>
        <p:spPr>
          <a:xfrm>
            <a:off x="1592080" y="3155473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200" b="1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Regular</a:t>
            </a:r>
            <a:r>
              <a:rPr lang="ko" sz="12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Meeting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alt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Meeting with team mentor</a:t>
            </a:r>
            <a:endParaRPr sz="9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alt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Wednesday</a:t>
            </a:r>
            <a:r>
              <a:rPr 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8:00 PM</a:t>
            </a:r>
            <a:endParaRPr sz="9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4827950" y="2630813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50"/>
          <p:cNvGrpSpPr/>
          <p:nvPr/>
        </p:nvGrpSpPr>
        <p:grpSpPr>
          <a:xfrm>
            <a:off x="4827947" y="2630798"/>
            <a:ext cx="2765755" cy="328194"/>
            <a:chOff x="438236" y="4167723"/>
            <a:chExt cx="3048000" cy="373032"/>
          </a:xfrm>
        </p:grpSpPr>
        <p:sp>
          <p:nvSpPr>
            <p:cNvPr id="551" name="Google Shape;551;p50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03/19 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8:00 PM</a:t>
              </a:r>
              <a:r>
                <a:rPr 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Hangout Conference</a:t>
              </a:r>
              <a:endParaRPr sz="900"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50"/>
          <p:cNvSpPr/>
          <p:nvPr/>
        </p:nvSpPr>
        <p:spPr>
          <a:xfrm>
            <a:off x="5033855" y="3155485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rgbClr val="3F3F3F"/>
                </a:solidFill>
                <a:latin typeface="Malgun Gothic"/>
                <a:ea typeface="Malgun Gothic"/>
                <a:sym typeface="Malgun Gothic"/>
              </a:rPr>
              <a:t>Ordinary Times Meeting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alt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When team members have free time in common, just come in hangout and proceed the conferences</a:t>
            </a:r>
            <a:endParaRPr sz="9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50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1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60" name="Google Shape;560;p5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5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3" name="Google Shape;563;p51"/>
          <p:cNvSpPr/>
          <p:nvPr/>
        </p:nvSpPr>
        <p:spPr>
          <a:xfrm>
            <a:off x="1053525" y="2630800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1"/>
          <p:cNvGrpSpPr/>
          <p:nvPr/>
        </p:nvGrpSpPr>
        <p:grpSpPr>
          <a:xfrm>
            <a:off x="1053522" y="2630785"/>
            <a:ext cx="2765755" cy="328194"/>
            <a:chOff x="438236" y="4167723"/>
            <a:chExt cx="3048000" cy="373032"/>
          </a:xfrm>
        </p:grpSpPr>
        <p:sp>
          <p:nvSpPr>
            <p:cNvPr id="565" name="Google Shape;565;p51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Groups</a:t>
              </a: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51"/>
          <p:cNvSpPr/>
          <p:nvPr/>
        </p:nvSpPr>
        <p:spPr>
          <a:xfrm>
            <a:off x="1259430" y="3155473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2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Share and Save Documents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alt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Every Documents, Conference Contents, Schedule is uploaded and linked in Google Groups</a:t>
            </a:r>
            <a:endParaRPr sz="9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200" y="653484"/>
            <a:ext cx="625937" cy="64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525" y="1075076"/>
            <a:ext cx="2765698" cy="15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0800" y="738500"/>
            <a:ext cx="3505051" cy="19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79200" y="2507600"/>
            <a:ext cx="3724051" cy="209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1"/>
          <p:cNvSpPr/>
          <p:nvPr/>
        </p:nvSpPr>
        <p:spPr>
          <a:xfrm>
            <a:off x="486413" y="110535"/>
            <a:ext cx="5157900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SzPts val="2100"/>
            </a:pPr>
            <a:r>
              <a:rPr lang="en-US" altLang="ko" sz="18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Online Process Tools </a:t>
            </a:r>
            <a:r>
              <a:rPr lang="ko" sz="18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Google Groups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52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79" name="Google Shape;579;p5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2" name="Google Shape;582;p52"/>
          <p:cNvSpPr/>
          <p:nvPr/>
        </p:nvSpPr>
        <p:spPr>
          <a:xfrm>
            <a:off x="2765122" y="3063137"/>
            <a:ext cx="3613800" cy="14235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p52"/>
          <p:cNvGrpSpPr/>
          <p:nvPr/>
        </p:nvGrpSpPr>
        <p:grpSpPr>
          <a:xfrm>
            <a:off x="2765179" y="2986000"/>
            <a:ext cx="3613709" cy="428838"/>
            <a:chOff x="438236" y="4167723"/>
            <a:chExt cx="3048000" cy="373032"/>
          </a:xfrm>
        </p:grpSpPr>
        <p:sp>
          <p:nvSpPr>
            <p:cNvPr id="584" name="Google Shape;584;p52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52"/>
          <p:cNvSpPr/>
          <p:nvPr/>
        </p:nvSpPr>
        <p:spPr>
          <a:xfrm>
            <a:off x="3023311" y="3497140"/>
            <a:ext cx="30975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" sz="1200" b="1" i="0" u="none" strike="noStrike" cap="none" dirty="0" err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Github</a:t>
            </a:r>
            <a:r>
              <a:rPr lang="en-US" altLang="ko" sz="12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Organization</a:t>
            </a:r>
            <a:endParaRPr sz="900" b="0" i="0" u="none" strike="noStrike" cap="none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alt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</a:t>
            </a:r>
            <a:r>
              <a:rPr 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Troubleshooting </a:t>
            </a:r>
            <a:r>
              <a:rPr lang="en-US" alt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 </a:t>
            </a:r>
            <a:r>
              <a:rPr lang="ko" sz="900" b="0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Tracker</a:t>
            </a:r>
            <a:endParaRPr lang="en-US" altLang="ko" sz="900" dirty="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>
              <a:lnSpc>
                <a:spcPct val="150000"/>
              </a:lnSpc>
              <a:buSzPts val="900"/>
            </a:pPr>
            <a:r>
              <a:rPr lang="en-US" altLang="ko" sz="900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 Project Strong Implementation</a:t>
            </a:r>
          </a:p>
        </p:txBody>
      </p:sp>
      <p:pic>
        <p:nvPicPr>
          <p:cNvPr id="587" name="Google Shape;58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5052" y="953150"/>
            <a:ext cx="3613930" cy="203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2"/>
          <p:cNvSpPr/>
          <p:nvPr/>
        </p:nvSpPr>
        <p:spPr>
          <a:xfrm>
            <a:off x="486413" y="110535"/>
            <a:ext cx="3521707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SzPts val="2100"/>
            </a:pPr>
            <a:r>
              <a:rPr lang="en-US" altLang="ko" sz="18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Online Process Tools </a:t>
            </a:r>
            <a:r>
              <a:rPr lang="ko" sz="18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Github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9560" y="595117"/>
            <a:ext cx="654223" cy="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3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96" name="Google Shape;596;p5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5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9" name="Google Shape;599;p53"/>
          <p:cNvSpPr/>
          <p:nvPr/>
        </p:nvSpPr>
        <p:spPr>
          <a:xfrm>
            <a:off x="782456" y="766900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Thank you.</a:t>
            </a:r>
            <a:endParaRPr sz="10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53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2" name="Google Shape;60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2" cy="58701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3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1" name="Google Shape;611;p53"/>
          <p:cNvGrpSpPr/>
          <p:nvPr/>
        </p:nvGrpSpPr>
        <p:grpSpPr>
          <a:xfrm>
            <a:off x="674219" y="2378977"/>
            <a:ext cx="1677134" cy="2368822"/>
            <a:chOff x="1766" y="469"/>
            <a:chExt cx="2891" cy="4083"/>
          </a:xfrm>
        </p:grpSpPr>
        <p:sp>
          <p:nvSpPr>
            <p:cNvPr id="612" name="Google Shape;612;p5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7" name="Google Shape;667;p53"/>
          <p:cNvGrpSpPr/>
          <p:nvPr/>
        </p:nvGrpSpPr>
        <p:grpSpPr>
          <a:xfrm>
            <a:off x="694574" y="2378977"/>
            <a:ext cx="1654569" cy="2336950"/>
            <a:chOff x="1766" y="469"/>
            <a:chExt cx="2891" cy="4083"/>
          </a:xfrm>
        </p:grpSpPr>
        <p:sp>
          <p:nvSpPr>
            <p:cNvPr id="668" name="Google Shape;668;p5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3" name="Google Shape;723;p53"/>
          <p:cNvSpPr/>
          <p:nvPr/>
        </p:nvSpPr>
        <p:spPr>
          <a:xfrm>
            <a:off x="3703569" y="2116075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QnA</a:t>
            </a:r>
            <a:endParaRPr sz="36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2878354" y="989435"/>
            <a:ext cx="269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36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36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2914675" y="15639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algn="ctr">
              <a:buSzPts val="1400"/>
            </a:pPr>
            <a:r>
              <a:rPr lang="en-US" altLang="ko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 Team </a:t>
            </a:r>
            <a:r>
              <a:rPr lang="en-US" altLang="ko" sz="14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</a:t>
            </a: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4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Evaluation</a:t>
            </a: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Selection</a:t>
            </a:r>
            <a:endParaRPr lang="ko-KR" altLang="en-US"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R" altLang="en-US"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Necessity</a:t>
            </a: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Trend </a:t>
            </a:r>
            <a:endParaRPr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4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Weekly Work Plan</a:t>
            </a: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400" b="1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Online Process Tool</a:t>
            </a: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810864" y="26011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9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46" name="Google Shape;346;p3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9" name="Google Shape;349;p39"/>
          <p:cNvSpPr/>
          <p:nvPr/>
        </p:nvSpPr>
        <p:spPr>
          <a:xfrm>
            <a:off x="501095" y="122148"/>
            <a:ext cx="515778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Team Member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4999714" y="1641486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Check Weekly Plan</a:t>
            </a:r>
            <a:endParaRPr sz="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2436639" y="1641486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800" dirty="0">
              <a:solidFill>
                <a:srgbClr val="59595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800" dirty="0">
                <a:solidFill>
                  <a:srgbClr val="595959"/>
                </a:solidFill>
              </a:rPr>
              <a:t>Update the Documents Manage Idea Meeting and Mentoring Meeting</a:t>
            </a:r>
          </a:p>
        </p:txBody>
      </p:sp>
      <p:sp>
        <p:nvSpPr>
          <p:cNvPr id="352" name="Google Shape;352;p39"/>
          <p:cNvSpPr/>
          <p:nvPr/>
        </p:nvSpPr>
        <p:spPr>
          <a:xfrm>
            <a:off x="5050797" y="1734307"/>
            <a:ext cx="84475" cy="49996"/>
          </a:xfrm>
          <a:prstGeom prst="flowChartMerg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 rot="10800000" flipH="1">
            <a:off x="4999725" y="2368675"/>
            <a:ext cx="1512000" cy="2379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9"/>
          <p:cNvSpPr/>
          <p:nvPr/>
        </p:nvSpPr>
        <p:spPr>
          <a:xfrm rot="10800000" flipH="1">
            <a:off x="5030075" y="4563772"/>
            <a:ext cx="1332600" cy="2379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39"/>
          <p:cNvSpPr/>
          <p:nvPr/>
        </p:nvSpPr>
        <p:spPr>
          <a:xfrm rot="10800000">
            <a:off x="2430600" y="2361025"/>
            <a:ext cx="1569900" cy="2532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136" y="586523"/>
            <a:ext cx="796842" cy="10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825" y="587075"/>
            <a:ext cx="1198826" cy="108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9"/>
          <p:cNvGrpSpPr/>
          <p:nvPr/>
        </p:nvGrpSpPr>
        <p:grpSpPr>
          <a:xfrm>
            <a:off x="2436616" y="1598307"/>
            <a:ext cx="1572463" cy="229495"/>
            <a:chOff x="438236" y="4167723"/>
            <a:chExt cx="3048000" cy="373032"/>
          </a:xfrm>
        </p:grpSpPr>
        <p:sp>
          <p:nvSpPr>
            <p:cNvPr id="359" name="Google Shape;359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김준영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altLang="ko" sz="9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Junyeong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Kim)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447" y="2758966"/>
            <a:ext cx="1569901" cy="145897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/>
          <p:nvPr/>
        </p:nvSpPr>
        <p:spPr>
          <a:xfrm rot="10800000">
            <a:off x="2430600" y="4544647"/>
            <a:ext cx="1569900" cy="2532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6839" y="2610400"/>
            <a:ext cx="938795" cy="117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9"/>
          <p:cNvGrpSpPr/>
          <p:nvPr/>
        </p:nvGrpSpPr>
        <p:grpSpPr>
          <a:xfrm>
            <a:off x="5020815" y="1598307"/>
            <a:ext cx="1572463" cy="229495"/>
            <a:chOff x="438236" y="4167723"/>
            <a:chExt cx="3048000" cy="373032"/>
          </a:xfrm>
        </p:grpSpPr>
        <p:sp>
          <p:nvSpPr>
            <p:cNvPr id="365" name="Google Shape;365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김형진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altLang="ko" sz="9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Hyeogjin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Kim)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9"/>
          <p:cNvSpPr/>
          <p:nvPr/>
        </p:nvSpPr>
        <p:spPr>
          <a:xfrm>
            <a:off x="2418491" y="3871740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Update Shared Software </a:t>
            </a:r>
            <a:r>
              <a:rPr lang="en-US" altLang="ko" sz="800" dirty="0">
                <a:solidFill>
                  <a:srgbClr val="595959"/>
                </a:solidFill>
              </a:rPr>
              <a:t>Hardware Management</a:t>
            </a:r>
            <a:endParaRPr lang="en-US" altLang="ko" sz="800" dirty="0">
              <a:solidFill>
                <a:srgbClr val="FFFFFF"/>
              </a:solidFill>
            </a:endParaRPr>
          </a:p>
        </p:txBody>
      </p:sp>
      <p:grpSp>
        <p:nvGrpSpPr>
          <p:cNvPr id="368" name="Google Shape;368;p39"/>
          <p:cNvGrpSpPr/>
          <p:nvPr/>
        </p:nvGrpSpPr>
        <p:grpSpPr>
          <a:xfrm>
            <a:off x="2418606" y="3779548"/>
            <a:ext cx="1572463" cy="229495"/>
            <a:chOff x="438236" y="4167723"/>
            <a:chExt cx="3048000" cy="373032"/>
          </a:xfrm>
        </p:grpSpPr>
        <p:sp>
          <p:nvSpPr>
            <p:cNvPr id="369" name="Google Shape;369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박주홍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altLang="ko" sz="9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Juhong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Park)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9"/>
          <p:cNvSpPr/>
          <p:nvPr/>
        </p:nvSpPr>
        <p:spPr>
          <a:xfrm>
            <a:off x="4999725" y="3866850"/>
            <a:ext cx="15699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Update Shared Technique Information</a:t>
            </a:r>
            <a:endParaRPr lang="en-US" altLang="ko" sz="800" dirty="0">
              <a:solidFill>
                <a:srgbClr val="FFFFFF"/>
              </a:solidFill>
            </a:endParaRPr>
          </a:p>
        </p:txBody>
      </p:sp>
      <p:grpSp>
        <p:nvGrpSpPr>
          <p:cNvPr id="372" name="Google Shape;372;p39"/>
          <p:cNvGrpSpPr/>
          <p:nvPr/>
        </p:nvGrpSpPr>
        <p:grpSpPr>
          <a:xfrm>
            <a:off x="5011844" y="3790871"/>
            <a:ext cx="1572463" cy="229495"/>
            <a:chOff x="438236" y="4167723"/>
            <a:chExt cx="3048000" cy="373032"/>
          </a:xfrm>
        </p:grpSpPr>
        <p:sp>
          <p:nvSpPr>
            <p:cNvPr id="373" name="Google Shape;373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심재욱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(</a:t>
              </a:r>
              <a:r>
                <a:rPr lang="en-US" altLang="ko" sz="9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Jaeuk</a:t>
              </a:r>
              <a:r>
                <a:rPr lang="en-US" altLang="ko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Sim)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9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40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81" name="Google Shape;381;p4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Evaluation</a:t>
            </a:r>
            <a:endParaRPr sz="1400" b="1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861074" y="797080"/>
            <a:ext cx="642364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1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Brainstorming the Subjects</a:t>
            </a:r>
            <a:r>
              <a:rPr lang="ko" sz="14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altLang="ko" sz="1400" b="1" i="0" u="none" strike="noStrike" cap="none" dirty="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 Subject</a:t>
            </a:r>
            <a:r>
              <a:rPr lang="ko" sz="1400" b="1" i="0" u="none" strike="noStrike" cap="none" dirty="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</a:t>
            </a:r>
            <a:r>
              <a:rPr lang="en-US" altLang="ko" sz="1400" b="1" i="0" u="none" strike="noStrike" cap="none" dirty="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Image Processing and </a:t>
            </a:r>
            <a:r>
              <a:rPr lang="ko" sz="1400" b="1" i="0" u="none" strike="noStrike" cap="none" dirty="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A.I</a:t>
            </a:r>
            <a:r>
              <a:rPr lang="ko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DD5E6E9-E811-477A-9495-7B1D802F0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33832"/>
              </p:ext>
            </p:extLst>
          </p:nvPr>
        </p:nvGraphicFramePr>
        <p:xfrm>
          <a:off x="862104" y="1263671"/>
          <a:ext cx="7333224" cy="32838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2204">
                  <a:extLst>
                    <a:ext uri="{9D8B030D-6E8A-4147-A177-3AD203B41FA5}">
                      <a16:colId xmlns:a16="http://schemas.microsoft.com/office/drawing/2014/main" val="286248980"/>
                    </a:ext>
                  </a:extLst>
                </a:gridCol>
                <a:gridCol w="1100852">
                  <a:extLst>
                    <a:ext uri="{9D8B030D-6E8A-4147-A177-3AD203B41FA5}">
                      <a16:colId xmlns:a16="http://schemas.microsoft.com/office/drawing/2014/main" val="2676873777"/>
                    </a:ext>
                  </a:extLst>
                </a:gridCol>
                <a:gridCol w="1343556">
                  <a:extLst>
                    <a:ext uri="{9D8B030D-6E8A-4147-A177-3AD203B41FA5}">
                      <a16:colId xmlns:a16="http://schemas.microsoft.com/office/drawing/2014/main" val="4255360654"/>
                    </a:ext>
                  </a:extLst>
                </a:gridCol>
                <a:gridCol w="1049124">
                  <a:extLst>
                    <a:ext uri="{9D8B030D-6E8A-4147-A177-3AD203B41FA5}">
                      <a16:colId xmlns:a16="http://schemas.microsoft.com/office/drawing/2014/main" val="2545954914"/>
                    </a:ext>
                  </a:extLst>
                </a:gridCol>
                <a:gridCol w="1395284">
                  <a:extLst>
                    <a:ext uri="{9D8B030D-6E8A-4147-A177-3AD203B41FA5}">
                      <a16:colId xmlns:a16="http://schemas.microsoft.com/office/drawing/2014/main" val="1759879270"/>
                    </a:ext>
                  </a:extLst>
                </a:gridCol>
                <a:gridCol w="1222204">
                  <a:extLst>
                    <a:ext uri="{9D8B030D-6E8A-4147-A177-3AD203B41FA5}">
                      <a16:colId xmlns:a16="http://schemas.microsoft.com/office/drawing/2014/main" val="2885614487"/>
                    </a:ext>
                  </a:extLst>
                </a:gridCol>
              </a:tblGrid>
              <a:tr h="81418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effectLst/>
                        </a:rPr>
                        <a:t>Feasibility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effectLst/>
                        </a:rPr>
                        <a:t>Social </a:t>
                      </a:r>
                    </a:p>
                    <a:p>
                      <a:pPr algn="ctr" latinLnBrk="1"/>
                      <a:r>
                        <a:rPr lang="en-US" altLang="ko-KR" sz="1400" kern="1200" dirty="0">
                          <a:effectLst/>
                        </a:rPr>
                        <a:t>Contribution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effectLst/>
                        </a:rPr>
                        <a:t>Creativity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1200" dirty="0">
                          <a:effectLst/>
                        </a:rPr>
                        <a:t>Development Cost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effectLst/>
                        </a:rPr>
                        <a:t>Base Subject Association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194253"/>
                  </a:ext>
                </a:extLst>
              </a:tr>
              <a:tr h="721136">
                <a:tc>
                  <a:txBody>
                    <a:bodyPr/>
                    <a:lstStyle/>
                    <a:p>
                      <a:pPr algn="ctr" latinLnBrk="1"/>
                      <a:r>
                        <a:rPr lang="sv-SE" altLang="ko-KR" sz="105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Blind Spot Risk Recognition Program</a:t>
                      </a:r>
                      <a:endParaRPr lang="ko-KR" altLang="en-US" sz="9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2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2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2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2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24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113386"/>
                  </a:ext>
                </a:extLst>
              </a:tr>
              <a:tr h="59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effectLst/>
                        </a:rPr>
                        <a:t>Pet Accident Prevention Program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758957"/>
                  </a:ext>
                </a:extLst>
              </a:tr>
              <a:tr h="558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effectLst/>
                        </a:rPr>
                        <a:t>Analysis of TV screens for blind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64905"/>
                  </a:ext>
                </a:extLst>
              </a:tr>
              <a:tr h="595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kern="1200" dirty="0">
                          <a:effectLst/>
                        </a:rPr>
                        <a:t>Detection of Obstruction for the blind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3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5392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1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95" name="Google Shape;395;p4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8" name="Google Shape;398;p41"/>
          <p:cNvSpPr/>
          <p:nvPr/>
        </p:nvSpPr>
        <p:spPr>
          <a:xfrm>
            <a:off x="501095" y="116995"/>
            <a:ext cx="515778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Selection</a:t>
            </a:r>
            <a:endParaRPr sz="11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5884918" y="1804372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5737876" y="3118537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41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ACD860-0AA0-43D1-83E0-C879700E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36085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402;p41">
            <a:extLst>
              <a:ext uri="{FF2B5EF4-FFF2-40B4-BE49-F238E27FC236}">
                <a16:creationId xmlns:a16="http://schemas.microsoft.com/office/drawing/2014/main" id="{E52C1B2E-E048-4DEB-8CBB-C21F014EAC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250" y="1995432"/>
            <a:ext cx="1649855" cy="16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2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09" name="Google Shape;409;p4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2" name="Google Shape;412;p42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Necessity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910" y="2297875"/>
            <a:ext cx="1411675" cy="1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216" y="3364890"/>
            <a:ext cx="1043354" cy="104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2994" y="3581543"/>
            <a:ext cx="476831" cy="4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859" y="2073607"/>
            <a:ext cx="1043354" cy="25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8342" y="994809"/>
            <a:ext cx="1350205" cy="13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47739" y="1210120"/>
            <a:ext cx="796856" cy="79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15" y="2326927"/>
            <a:ext cx="1411675" cy="1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4615" y="3382319"/>
            <a:ext cx="1043354" cy="104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9393" y="3598972"/>
            <a:ext cx="476831" cy="4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7258" y="2091036"/>
            <a:ext cx="1043354" cy="25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3809" y="993948"/>
            <a:ext cx="1350205" cy="13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5014891" y="2164304"/>
            <a:ext cx="763431" cy="65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4627" y="1150195"/>
            <a:ext cx="1077379" cy="107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51794" y="1370949"/>
            <a:ext cx="571261" cy="5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 descr="셔츠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92603" y="1257071"/>
            <a:ext cx="771294" cy="77129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/>
          <p:nvPr/>
        </p:nvSpPr>
        <p:spPr>
          <a:xfrm>
            <a:off x="3820237" y="2861869"/>
            <a:ext cx="1058240" cy="7470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35" name="Google Shape;435;p4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38" name="Google Shape;438;p43" descr="clip20200217111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661" y="1036919"/>
            <a:ext cx="2928672" cy="195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178" y="3169405"/>
            <a:ext cx="3344885" cy="2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1449" y="3545527"/>
            <a:ext cx="2314575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2213" y="3038579"/>
            <a:ext cx="3219310" cy="8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8678" y="2415658"/>
            <a:ext cx="3571875" cy="50720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/>
          <p:nvPr/>
        </p:nvSpPr>
        <p:spPr>
          <a:xfrm>
            <a:off x="2084601" y="4389120"/>
            <a:ext cx="5048111" cy="245353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1200"/>
            </a:pPr>
            <a:r>
              <a:rPr lang="en-US" altLang="ko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Shortage of policies for pedestrian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94582" y="922709"/>
            <a:ext cx="4134573" cy="131789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http://www.asiatoday.co.kr/view.php?key=20200217010009733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Necessity</a:t>
            </a:r>
            <a:endParaRPr lang="en-US" altLang="ko-KR" sz="2100" b="1" i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44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53" name="Google Shape;453;p4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" name="Google Shape;456;p44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Necessity</a:t>
            </a:r>
            <a:endParaRPr lang="en-US" altLang="ko-KR" sz="2100" b="1" i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912" y="974415"/>
            <a:ext cx="2623965" cy="27522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/>
          <p:nvPr/>
        </p:nvSpPr>
        <p:spPr>
          <a:xfrm>
            <a:off x="2092435" y="4392309"/>
            <a:ext cx="5032444" cy="243444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1200"/>
            </a:pPr>
            <a:r>
              <a:rPr lang="en-US" altLang="ko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Danger of alley caused by the blind spot of car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324" y="2792552"/>
            <a:ext cx="4612552" cy="2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438" y="3179728"/>
            <a:ext cx="4643438" cy="92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http://www.donga.com/news/article/all/20160408/77466058/1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44" descr="골목길 보행자 사고 이미지 검색결과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7655" y="844319"/>
            <a:ext cx="2705003" cy="18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5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69" name="Google Shape;469;p4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4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71" y="1458241"/>
            <a:ext cx="3298149" cy="220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9260" y="2805161"/>
            <a:ext cx="4442954" cy="98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 descr="스마트폰 보행자 이미지 검색결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9541" y="1267124"/>
            <a:ext cx="2528885" cy="144276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/>
          <p:nvPr/>
        </p:nvSpPr>
        <p:spPr>
          <a:xfrm>
            <a:off x="2084601" y="4392309"/>
            <a:ext cx="5048111" cy="23928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SzPts val="1200"/>
            </a:pPr>
            <a:r>
              <a:rPr lang="en-US" altLang="ko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Traffic Accident in universities caused by </a:t>
            </a:r>
            <a:r>
              <a:rPr lang="en-US" altLang="ko" sz="12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deadwalkers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http://www.asiatoday.co.kr/view.php?key=20200217010009733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Necessity</a:t>
            </a:r>
            <a:endParaRPr lang="en-US" altLang="ko-KR" sz="2100" b="1" i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594</Words>
  <Application>Microsoft Office PowerPoint</Application>
  <PresentationFormat>화면 슬라이드 쇼(16:9)</PresentationFormat>
  <Paragraphs>152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Varela Round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박주홍</cp:lastModifiedBy>
  <cp:revision>46</cp:revision>
  <dcterms:modified xsi:type="dcterms:W3CDTF">2020-03-22T18:14:34Z</dcterms:modified>
</cp:coreProperties>
</file>